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oboto Condensed"/>
      <p:regular r:id="rId28"/>
      <p:bold r:id="rId29"/>
      <p:italic r:id="rId30"/>
      <p:boldItalic r:id="rId31"/>
    </p:embeddedFont>
    <p:embeddedFont>
      <p:font typeface="Oswald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E54C4B0-4E24-4DC0-B3E9-497DFF1221FC}">
  <a:tblStyle styleId="{EE54C4B0-4E24-4DC0-B3E9-497DFF1221F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obotoCondensed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Condensed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Condensed-boldItalic.fntdata"/><Relationship Id="rId30" Type="http://schemas.openxmlformats.org/officeDocument/2006/relationships/font" Target="fonts/RobotoCondensed-italic.fntdata"/><Relationship Id="rId11" Type="http://schemas.openxmlformats.org/officeDocument/2006/relationships/slide" Target="slides/slide5.xml"/><Relationship Id="rId33" Type="http://schemas.openxmlformats.org/officeDocument/2006/relationships/font" Target="fonts/Oswald-bold.fntdata"/><Relationship Id="rId10" Type="http://schemas.openxmlformats.org/officeDocument/2006/relationships/slide" Target="slides/slide4.xml"/><Relationship Id="rId32" Type="http://schemas.openxmlformats.org/officeDocument/2006/relationships/font" Target="fonts/Oswald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gif>
</file>

<file path=ppt/media/image11.png>
</file>

<file path=ppt/media/image12.gif>
</file>

<file path=ppt/media/image2.gif>
</file>

<file path=ppt/media/image3.jpg>
</file>

<file path=ppt/media/image4.gif>
</file>

<file path=ppt/media/image5.jpg>
</file>

<file path=ppt/media/image6.gif>
</file>

<file path=ppt/media/image7.gif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38b96c5ca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438b96c5c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d3e2b3ab39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d3e2b3ab39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d3e2b3ab39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d3e2b3ab39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a7b0cf22c1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a7b0cf22c1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8621fd02d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8621fd02d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48a999040d_1_196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48a999040d_1_19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38b96c5ca_0_113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38b96c5ca_0_1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cfbddee29e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cfbddee2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f288b7f9c7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f288b7f9c7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f288b7f9c7_0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f288b7f9c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fbddee29e_0_5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fbddee29e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438b96c5ca_0_8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438b96c5ca_0_8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cfbddee29e_0_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cfbddee29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cfbddee29e_0_5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cfbddee29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48a999040d_1_16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48a999040d_1_1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48a999040d_1_179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48a999040d_1_17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814c2349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5814c2349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438b96c5ca_0_9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438b96c5ca_0_9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d3e2b3ab39_0_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d3e2b3ab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814c2349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814c2349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3e2b3ab39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3e2b3ab39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4BB5D9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1" name="Google Shape;11;p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6" name="Google Shape;16;p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" name="Google Shape;17;p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22" name="Google Shape;22;p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parent Shapes">
  <p:cSld name="BLANK_1">
    <p:bg>
      <p:bgPr>
        <a:solidFill>
          <a:srgbClr val="3796BF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1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51" name="Google Shape;151;p11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grpSp>
        <p:nvGrpSpPr>
          <p:cNvPr id="156" name="Google Shape;156;p11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57" name="Google Shape;157;p11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FFFFFF">
                <a:alpha val="33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>
                <a:alpha val="33460"/>
              </a:srgbClr>
            </a:solidFill>
            <a:ln>
              <a:noFill/>
            </a:ln>
          </p:spPr>
        </p:sp>
      </p:grpSp>
      <p:sp>
        <p:nvSpPr>
          <p:cNvPr id="162" name="Google Shape;162;p1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_1_2">
    <p:bg>
      <p:bgPr>
        <a:solidFill>
          <a:srgbClr val="4BB5D9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" name="Google Shape;164;p12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165" name="Google Shape;165;p12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2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2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2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70" name="Google Shape;170;p12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171" name="Google Shape;171;p12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2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2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2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2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76" name="Google Shape;176;p12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None/>
              <a:defRPr sz="5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 1">
  <p:cSld name="TITLE_1_2_1">
    <p:bg>
      <p:bgPr>
        <a:solidFill>
          <a:srgbClr val="FF9900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1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79" name="Google Shape;179;p1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184" name="Google Shape;184;p1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85" name="Google Shape;185;p1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190" name="Google Shape;190;p1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1" name="Google Shape;191;p1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2" name="Google Shape;192;p1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95" name="Google Shape;195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96" name="Google Shape;19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rgbClr val="FF99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3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25" name="Google Shape;25;p3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grpSp>
        <p:nvGrpSpPr>
          <p:cNvPr id="30" name="Google Shape;30;p3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31" name="Google Shape;31;p3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36" name="Google Shape;36;p3"/>
          <p:cNvSpPr txBox="1"/>
          <p:nvPr>
            <p:ph type="ctrTitle"/>
          </p:nvPr>
        </p:nvSpPr>
        <p:spPr>
          <a:xfrm>
            <a:off x="685800" y="2421550"/>
            <a:ext cx="5074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7" name="Google Shape;37;p3"/>
          <p:cNvSpPr txBox="1"/>
          <p:nvPr>
            <p:ph idx="1" type="subTitle"/>
          </p:nvPr>
        </p:nvSpPr>
        <p:spPr>
          <a:xfrm>
            <a:off x="685800" y="3449654"/>
            <a:ext cx="5074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4"/>
          <p:cNvSpPr txBox="1"/>
          <p:nvPr>
            <p:ph idx="1" type="body"/>
          </p:nvPr>
        </p:nvSpPr>
        <p:spPr>
          <a:xfrm>
            <a:off x="2822775" y="2161800"/>
            <a:ext cx="34983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81000" lvl="0" marL="457200" rtl="0" algn="ctr">
              <a:spcBef>
                <a:spcPts val="60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»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indent="-381000" lvl="1" marL="914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indent="-381000" lvl="2" marL="1371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indent="-381000" lvl="3" marL="1828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indent="-381000" lvl="4" marL="22860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indent="-381000" lvl="5" marL="27432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⋄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indent="-381000" lvl="6" marL="32004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●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indent="-381000" lvl="7" marL="36576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○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indent="-381000" lvl="8" marL="4114800" rtl="0" algn="ctr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2400"/>
              <a:buFont typeface="Oswald"/>
              <a:buChar char="■"/>
              <a:defRPr sz="24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grpSp>
        <p:nvGrpSpPr>
          <p:cNvPr id="41" name="Google Shape;41;p4"/>
          <p:cNvGrpSpPr/>
          <p:nvPr/>
        </p:nvGrpSpPr>
        <p:grpSpPr>
          <a:xfrm>
            <a:off x="5609666" y="2185857"/>
            <a:ext cx="3534604" cy="3432788"/>
            <a:chOff x="6172200" y="2656118"/>
            <a:chExt cx="2971754" cy="2886151"/>
          </a:xfrm>
        </p:grpSpPr>
        <p:sp>
          <p:nvSpPr>
            <p:cNvPr id="42" name="Google Shape;42;p4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4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grpSp>
        <p:nvGrpSpPr>
          <p:cNvPr id="47" name="Google Shape;47;p4"/>
          <p:cNvGrpSpPr/>
          <p:nvPr/>
        </p:nvGrpSpPr>
        <p:grpSpPr>
          <a:xfrm>
            <a:off x="-22" y="-324543"/>
            <a:ext cx="3068579" cy="1910876"/>
            <a:chOff x="-32" y="-215963"/>
            <a:chExt cx="2163561" cy="1347300"/>
          </a:xfrm>
        </p:grpSpPr>
        <p:sp>
          <p:nvSpPr>
            <p:cNvPr id="48" name="Google Shape;48;p4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81D1EC"/>
            </a:solidFill>
            <a:ln>
              <a:noFill/>
            </a:ln>
          </p:spPr>
        </p:sp>
      </p:grpSp>
      <p:sp>
        <p:nvSpPr>
          <p:cNvPr id="53" name="Google Shape;53;p4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oogle Shape;55;p5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56" name="Google Shape;56;p5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61" name="Google Shape;61;p5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62" name="Google Shape;62;p5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5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67" name="Google Shape;67;p5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SzPts val="2000"/>
              <a:buChar char="»"/>
              <a:defRPr/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SzPts val="2000"/>
              <a:buChar char="⋄"/>
              <a:defRPr/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oogle Shape;71;p6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72" name="Google Shape;72;p6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6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77" name="Google Shape;77;p6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78" name="Google Shape;78;p6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6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83" name="Google Shape;83;p6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" name="Google Shape;84;p6"/>
          <p:cNvSpPr txBox="1"/>
          <p:nvPr>
            <p:ph idx="1" type="body"/>
          </p:nvPr>
        </p:nvSpPr>
        <p:spPr>
          <a:xfrm>
            <a:off x="1031425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5" name="Google Shape;85;p6"/>
          <p:cNvSpPr txBox="1"/>
          <p:nvPr>
            <p:ph idx="2" type="body"/>
          </p:nvPr>
        </p:nvSpPr>
        <p:spPr>
          <a:xfrm>
            <a:off x="3995772" y="1860875"/>
            <a:ext cx="2796000" cy="30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600"/>
              </a:spcBef>
              <a:spcAft>
                <a:spcPts val="0"/>
              </a:spcAft>
              <a:buSzPts val="1800"/>
              <a:buChar char="»"/>
              <a:defRPr sz="1800"/>
            </a:lvl1pPr>
            <a:lvl2pPr indent="-342900" lvl="1" marL="9144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2pPr>
            <a:lvl3pPr indent="-342900" lvl="2" marL="13716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3pPr>
            <a:lvl4pPr indent="-342900" lvl="3" marL="18288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4pPr>
            <a:lvl5pPr indent="-342900" lvl="4" marL="22860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5pPr>
            <a:lvl6pPr indent="-342900" lvl="5" marL="2743200" rtl="0">
              <a:spcBef>
                <a:spcPts val="0"/>
              </a:spcBef>
              <a:spcAft>
                <a:spcPts val="0"/>
              </a:spcAft>
              <a:buSzPts val="1800"/>
              <a:buChar char="⋄"/>
              <a:defRPr sz="1800"/>
            </a:lvl6pPr>
            <a:lvl7pPr indent="-342900" lvl="6" marL="32004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6" name="Google Shape;86;p6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7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89" name="Google Shape;89;p7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94" name="Google Shape;94;p7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95" name="Google Shape;95;p7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7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00" name="Google Shape;100;p7"/>
          <p:cNvSpPr txBox="1"/>
          <p:nvPr>
            <p:ph type="title"/>
          </p:nvPr>
        </p:nvSpPr>
        <p:spPr>
          <a:xfrm>
            <a:off x="1031425" y="1149725"/>
            <a:ext cx="63210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10314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2" name="Google Shape;102;p7"/>
          <p:cNvSpPr txBox="1"/>
          <p:nvPr>
            <p:ph idx="2" type="body"/>
          </p:nvPr>
        </p:nvSpPr>
        <p:spPr>
          <a:xfrm>
            <a:off x="317327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3" name="Google Shape;103;p7"/>
          <p:cNvSpPr txBox="1"/>
          <p:nvPr>
            <p:ph idx="3" type="body"/>
          </p:nvPr>
        </p:nvSpPr>
        <p:spPr>
          <a:xfrm>
            <a:off x="5315125" y="1830425"/>
            <a:ext cx="2037600" cy="30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600"/>
              </a:spcBef>
              <a:spcAft>
                <a:spcPts val="0"/>
              </a:spcAft>
              <a:buSzPts val="1600"/>
              <a:buChar char="»"/>
              <a:defRPr sz="1600"/>
            </a:lvl1pPr>
            <a:lvl2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2pPr>
            <a:lvl3pPr indent="-330200" lvl="2" marL="13716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3pPr>
            <a:lvl4pPr indent="-330200" lvl="3" marL="18288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4pPr>
            <a:lvl5pPr indent="-330200" lvl="4" marL="22860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5pPr>
            <a:lvl6pPr indent="-330200" lvl="5" marL="2743200" rtl="0">
              <a:spcBef>
                <a:spcPts val="0"/>
              </a:spcBef>
              <a:spcAft>
                <a:spcPts val="0"/>
              </a:spcAft>
              <a:buSzPts val="1600"/>
              <a:buChar char="⋄"/>
              <a:defRPr sz="1600"/>
            </a:lvl6pPr>
            <a:lvl7pPr indent="-330200" lvl="6" marL="32004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04" name="Google Shape;104;p7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8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07" name="Google Shape;107;p8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8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8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8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12" name="Google Shape;112;p8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13" name="Google Shape;113;p8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8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8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8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8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18" name="Google Shape;118;p8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9" name="Google Shape;119;p8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9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22" name="Google Shape;122;p9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27" name="Google Shape;127;p9"/>
          <p:cNvSpPr txBox="1"/>
          <p:nvPr>
            <p:ph idx="1" type="body"/>
          </p:nvPr>
        </p:nvSpPr>
        <p:spPr>
          <a:xfrm>
            <a:off x="1097775" y="4025300"/>
            <a:ext cx="6948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grpSp>
        <p:nvGrpSpPr>
          <p:cNvPr id="128" name="Google Shape;128;p9"/>
          <p:cNvGrpSpPr/>
          <p:nvPr/>
        </p:nvGrpSpPr>
        <p:grpSpPr>
          <a:xfrm>
            <a:off x="6791633" y="3181575"/>
            <a:ext cx="2352143" cy="2284388"/>
            <a:chOff x="6172200" y="2656118"/>
            <a:chExt cx="2971754" cy="2886151"/>
          </a:xfrm>
        </p:grpSpPr>
        <p:sp>
          <p:nvSpPr>
            <p:cNvPr id="129" name="Google Shape;129;p9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9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9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9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6172200" y="2656118"/>
            <a:ext cx="2971754" cy="2886151"/>
            <a:chOff x="6172200" y="2656118"/>
            <a:chExt cx="2971754" cy="2886151"/>
          </a:xfrm>
        </p:grpSpPr>
        <p:sp>
          <p:nvSpPr>
            <p:cNvPr id="137" name="Google Shape;137;p10"/>
            <p:cNvSpPr/>
            <p:nvPr/>
          </p:nvSpPr>
          <p:spPr>
            <a:xfrm flipH="1" rot="9208626">
              <a:off x="6704904" y="4110434"/>
              <a:ext cx="484232" cy="1204006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flipH="1" rot="9208633">
              <a:off x="7804300" y="3279013"/>
              <a:ext cx="877624" cy="2182136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 flipH="1" rot="9208606">
              <a:off x="7481789" y="4276913"/>
              <a:ext cx="408796" cy="1016449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0"/>
            <p:cNvSpPr/>
            <p:nvPr/>
          </p:nvSpPr>
          <p:spPr>
            <a:xfrm flipH="1" rot="9208678">
              <a:off x="6287617" y="4657701"/>
              <a:ext cx="229660" cy="571018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0"/>
            <p:cNvSpPr/>
            <p:nvPr/>
          </p:nvSpPr>
          <p:spPr>
            <a:xfrm>
              <a:off x="8289303" y="2656118"/>
              <a:ext cx="854651" cy="1929080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3796BF"/>
            </a:solidFill>
            <a:ln>
              <a:noFill/>
            </a:ln>
          </p:spPr>
        </p:sp>
      </p:grpSp>
      <p:grpSp>
        <p:nvGrpSpPr>
          <p:cNvPr id="142" name="Google Shape;142;p10"/>
          <p:cNvGrpSpPr/>
          <p:nvPr/>
        </p:nvGrpSpPr>
        <p:grpSpPr>
          <a:xfrm>
            <a:off x="-32" y="-228027"/>
            <a:ext cx="2163561" cy="1347300"/>
            <a:chOff x="-32" y="-215963"/>
            <a:chExt cx="2163561" cy="1347300"/>
          </a:xfrm>
        </p:grpSpPr>
        <p:sp>
          <p:nvSpPr>
            <p:cNvPr id="143" name="Google Shape;143;p10"/>
            <p:cNvSpPr/>
            <p:nvPr/>
          </p:nvSpPr>
          <p:spPr>
            <a:xfrm flipH="1" rot="-1591408">
              <a:off x="1362169" y="-63166"/>
              <a:ext cx="205103" cy="509980"/>
            </a:xfrm>
            <a:prstGeom prst="flowChartManualInput">
              <a:avLst/>
            </a:prstGeom>
            <a:solidFill>
              <a:srgbClr val="3796B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 flipH="1" rot="-1591371">
              <a:off x="239463" y="-151890"/>
              <a:ext cx="434754" cy="1080980"/>
            </a:xfrm>
            <a:prstGeom prst="flowChartManualInput">
              <a:avLst/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 flipH="1" rot="-1591339">
              <a:off x="892401" y="-169347"/>
              <a:ext cx="504374" cy="1254067"/>
            </a:xfrm>
            <a:prstGeom prst="flowChartManualInput">
              <a:avLst/>
            </a:prstGeom>
            <a:solidFill>
              <a:srgbClr val="81D1E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 flipH="1" rot="-1591322">
              <a:off x="1818452" y="-76292"/>
              <a:ext cx="229660" cy="571018"/>
            </a:xfrm>
            <a:prstGeom prst="flowChartManualInput">
              <a:avLst/>
            </a:prstGeom>
            <a:solidFill>
              <a:srgbClr val="4BB5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 rot="10800000">
              <a:off x="-32" y="70725"/>
              <a:ext cx="380284" cy="858147"/>
            </a:xfrm>
            <a:custGeom>
              <a:rect b="b" l="l" r="r" t="t"/>
              <a:pathLst>
                <a:path extrusionOk="0" h="84860" w="37596">
                  <a:moveTo>
                    <a:pt x="19066" y="0"/>
                  </a:moveTo>
                  <a:lnTo>
                    <a:pt x="0" y="9130"/>
                  </a:lnTo>
                  <a:lnTo>
                    <a:pt x="37596" y="84860"/>
                  </a:lnTo>
                  <a:lnTo>
                    <a:pt x="37596" y="37328"/>
                  </a:lnTo>
                  <a:close/>
                </a:path>
              </a:pathLst>
            </a:custGeom>
            <a:solidFill>
              <a:srgbClr val="4BB5D9"/>
            </a:solidFill>
            <a:ln>
              <a:noFill/>
            </a:ln>
          </p:spPr>
        </p:sp>
      </p:grpSp>
      <p:sp>
        <p:nvSpPr>
          <p:cNvPr id="148" name="Google Shape;148;p10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31425" y="1149725"/>
            <a:ext cx="5760300" cy="68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96BF"/>
              </a:buClr>
              <a:buSzPts val="3000"/>
              <a:buFont typeface="Oswald"/>
              <a:buNone/>
              <a:defRPr b="1" sz="3000">
                <a:solidFill>
                  <a:srgbClr val="3796B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31425" y="1777125"/>
            <a:ext cx="5760300" cy="252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rtl="0">
              <a:spcBef>
                <a:spcPts val="60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»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indent="-355600" lvl="1" marL="914400" rtl="0">
              <a:spcBef>
                <a:spcPts val="0"/>
              </a:spcBef>
              <a:spcAft>
                <a:spcPts val="0"/>
              </a:spcAft>
              <a:buClr>
                <a:srgbClr val="4BB5D9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indent="-355600" lvl="2" marL="13716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indent="-355600" lvl="3" marL="18288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indent="-355600" lvl="4" marL="22860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indent="-355600" lvl="5" marL="27432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⋄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indent="-355600" lvl="6" marL="32004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●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indent="-355600" lvl="7" marL="36576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○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indent="-355600" lvl="8" marL="4114800" rtl="0">
              <a:spcBef>
                <a:spcPts val="0"/>
              </a:spcBef>
              <a:spcAft>
                <a:spcPts val="0"/>
              </a:spcAft>
              <a:buClr>
                <a:srgbClr val="607896"/>
              </a:buClr>
              <a:buSzPts val="2000"/>
              <a:buFont typeface="Roboto Condensed"/>
              <a:buChar char="■"/>
              <a:defRPr sz="2000">
                <a:solidFill>
                  <a:srgbClr val="607896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 algn="r">
              <a:buNone/>
              <a:defRPr sz="1300">
                <a:solidFill>
                  <a:srgbClr val="4BB5D9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ctrTitle"/>
          </p:nvPr>
        </p:nvSpPr>
        <p:spPr>
          <a:xfrm>
            <a:off x="685800" y="2753825"/>
            <a:ext cx="61569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IronKaggle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January 2022 COHORT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One </a:t>
            </a:r>
            <a:r>
              <a:rPr b="0" lang="en" sz="3000"/>
              <a:t>Day Challenge</a:t>
            </a:r>
            <a:endParaRPr b="0"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4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61" name="Google Shape;261;p24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4"/>
          <p:cNvSpPr/>
          <p:nvPr/>
        </p:nvSpPr>
        <p:spPr>
          <a:xfrm>
            <a:off x="304000" y="4511200"/>
            <a:ext cx="4353000" cy="49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5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69" name="Google Shape;269;p25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0" name="Google Shape;2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6"/>
          <p:cNvSpPr txBox="1"/>
          <p:nvPr>
            <p:ph type="title"/>
          </p:nvPr>
        </p:nvSpPr>
        <p:spPr>
          <a:xfrm>
            <a:off x="1031425" y="997325"/>
            <a:ext cx="65316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THE VALIDATION SET</a:t>
            </a:r>
            <a:endParaRPr/>
          </a:p>
        </p:txBody>
      </p:sp>
      <p:sp>
        <p:nvSpPr>
          <p:cNvPr id="276" name="Google Shape;276;p26"/>
          <p:cNvSpPr txBox="1"/>
          <p:nvPr>
            <p:ph idx="1" type="body"/>
          </p:nvPr>
        </p:nvSpPr>
        <p:spPr>
          <a:xfrm>
            <a:off x="269425" y="1777125"/>
            <a:ext cx="5760300" cy="19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must send you predictions directly to Erin via Slack.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models will be evaluated using </a:t>
            </a:r>
            <a:r>
              <a:rPr b="1" lang="en"/>
              <a:t>RMSE.</a:t>
            </a:r>
            <a:endParaRPr b="1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can submit up to </a:t>
            </a:r>
            <a:r>
              <a:rPr b="1" lang="en"/>
              <a:t>3 prediction arrays</a:t>
            </a:r>
            <a:r>
              <a:rPr lang="en"/>
              <a:t>. We will keep your best score (indicated which is your favourite one in the name)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7"/>
          <p:cNvSpPr txBox="1"/>
          <p:nvPr>
            <p:ph type="title"/>
          </p:nvPr>
        </p:nvSpPr>
        <p:spPr>
          <a:xfrm>
            <a:off x="1031425" y="955650"/>
            <a:ext cx="65316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ON THE VALIDATION SET</a:t>
            </a:r>
            <a:endParaRPr/>
          </a:p>
        </p:txBody>
      </p:sp>
      <p:sp>
        <p:nvSpPr>
          <p:cNvPr id="282" name="Google Shape;282;p27"/>
          <p:cNvSpPr txBox="1"/>
          <p:nvPr>
            <p:ph idx="1" type="body"/>
          </p:nvPr>
        </p:nvSpPr>
        <p:spPr>
          <a:xfrm>
            <a:off x="269425" y="1777125"/>
            <a:ext cx="5760300" cy="190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must send you predictions directly to Erin via Slack.</a:t>
            </a:r>
            <a:endParaRPr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The models will be evaluated using </a:t>
            </a:r>
            <a:r>
              <a:rPr b="1" lang="en"/>
              <a:t>RMSE.</a:t>
            </a:r>
            <a:endParaRPr b="1"/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Char char="-"/>
            </a:pPr>
            <a:r>
              <a:rPr lang="en"/>
              <a:t>You can submit up to </a:t>
            </a:r>
            <a:r>
              <a:rPr b="1" lang="en"/>
              <a:t>3 prediction arrays</a:t>
            </a:r>
            <a:r>
              <a:rPr lang="en"/>
              <a:t>. We will keep your best score (indicated which is your favourite one in the name)</a:t>
            </a:r>
            <a:endParaRPr/>
          </a:p>
        </p:txBody>
      </p:sp>
      <p:graphicFrame>
        <p:nvGraphicFramePr>
          <p:cNvPr id="283" name="Google Shape;283;p27"/>
          <p:cNvGraphicFramePr/>
          <p:nvPr/>
        </p:nvGraphicFramePr>
        <p:xfrm>
          <a:off x="5947725" y="1677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{EE54C4B0-4E24-4DC0-B3E9-497DFF1221FC}</a:tableStyleId>
              </a:tblPr>
              <a:tblGrid>
                <a:gridCol w="1042425"/>
                <a:gridCol w="1042425"/>
              </a:tblGrid>
              <a:tr h="3470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index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/>
                        <a:t>Sales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61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614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...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8"/>
          <p:cNvSpPr txBox="1"/>
          <p:nvPr>
            <p:ph type="title"/>
          </p:nvPr>
        </p:nvSpPr>
        <p:spPr>
          <a:xfrm>
            <a:off x="627975" y="129802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07896"/>
                </a:solidFill>
              </a:rPr>
              <a:t>LAST TIPS &amp; TRICKS!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89" name="Google Shape;289;p28"/>
          <p:cNvSpPr txBox="1"/>
          <p:nvPr>
            <p:ph idx="1" type="body"/>
          </p:nvPr>
        </p:nvSpPr>
        <p:spPr>
          <a:xfrm>
            <a:off x="627975" y="2036700"/>
            <a:ext cx="6285600" cy="31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Deliver on time!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each other.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Splitting the work is OK.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You’re stronger together.</a:t>
            </a:r>
            <a:endParaRPr sz="1800"/>
          </a:p>
          <a:p>
            <a:pPr indent="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3C78D8"/>
                </a:solidFill>
              </a:rPr>
              <a:t>WORK FAST, HAVE FUN!</a:t>
            </a:r>
            <a:endParaRPr sz="1800"/>
          </a:p>
        </p:txBody>
      </p:sp>
      <p:pic>
        <p:nvPicPr>
          <p:cNvPr id="290" name="Google Shape;29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725" y="0"/>
            <a:ext cx="306927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5" name="Google Shape;2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285875"/>
            <a:ext cx="4572000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0"/>
          <p:cNvSpPr txBox="1"/>
          <p:nvPr>
            <p:ph type="ctrTitle"/>
          </p:nvPr>
        </p:nvSpPr>
        <p:spPr>
          <a:xfrm rot="143">
            <a:off x="520350" y="2123850"/>
            <a:ext cx="7227600" cy="171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TEAMS:</a:t>
            </a:r>
            <a:endParaRPr sz="5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>
            <p:ph type="title"/>
          </p:nvPr>
        </p:nvSpPr>
        <p:spPr>
          <a:xfrm>
            <a:off x="3154325" y="174075"/>
            <a:ext cx="32601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The Three Tenors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06" name="Google Shape;306;p31"/>
          <p:cNvSpPr/>
          <p:nvPr/>
        </p:nvSpPr>
        <p:spPr>
          <a:xfrm>
            <a:off x="5135750" y="1494000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31"/>
          <p:cNvSpPr txBox="1"/>
          <p:nvPr/>
        </p:nvSpPr>
        <p:spPr>
          <a:xfrm>
            <a:off x="4895000" y="1840675"/>
            <a:ext cx="45348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Daniel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Samet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Eric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08" name="Google Shape;30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0450" y="1316727"/>
            <a:ext cx="5009525" cy="291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2"/>
          <p:cNvSpPr/>
          <p:nvPr/>
        </p:nvSpPr>
        <p:spPr>
          <a:xfrm>
            <a:off x="5090700" y="120852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32"/>
          <p:cNvSpPr txBox="1"/>
          <p:nvPr>
            <p:ph type="title"/>
          </p:nvPr>
        </p:nvSpPr>
        <p:spPr>
          <a:xfrm>
            <a:off x="2467575" y="196875"/>
            <a:ext cx="4584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The Three Musketeers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15" name="Google Shape;315;p32"/>
          <p:cNvSpPr txBox="1"/>
          <p:nvPr/>
        </p:nvSpPr>
        <p:spPr>
          <a:xfrm>
            <a:off x="5672700" y="1867663"/>
            <a:ext cx="3471300" cy="18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Marcel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Lex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Eleni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16" name="Google Shape;31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6450" y="1261025"/>
            <a:ext cx="4358472" cy="31113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33"/>
          <p:cNvSpPr txBox="1"/>
          <p:nvPr>
            <p:ph type="title"/>
          </p:nvPr>
        </p:nvSpPr>
        <p:spPr>
          <a:xfrm>
            <a:off x="3154325" y="174075"/>
            <a:ext cx="32601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The 3 Amigos 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22" name="Google Shape;322;p33"/>
          <p:cNvSpPr/>
          <p:nvPr/>
        </p:nvSpPr>
        <p:spPr>
          <a:xfrm>
            <a:off x="4993375" y="1208400"/>
            <a:ext cx="4056600" cy="3783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3"/>
          <p:cNvSpPr txBox="1"/>
          <p:nvPr/>
        </p:nvSpPr>
        <p:spPr>
          <a:xfrm>
            <a:off x="5179750" y="1681350"/>
            <a:ext cx="4534800" cy="20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Victor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Manuel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400">
                <a:latin typeface="Roboto Condensed"/>
                <a:ea typeface="Roboto Condensed"/>
                <a:cs typeface="Roboto Condensed"/>
                <a:sym typeface="Roboto Condensed"/>
              </a:rPr>
              <a:t>Lidia</a:t>
            </a:r>
            <a:endParaRPr b="1" sz="2400"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24" name="Google Shape;32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675" y="1087275"/>
            <a:ext cx="5720750" cy="32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/>
          <p:nvPr>
            <p:ph type="title"/>
          </p:nvPr>
        </p:nvSpPr>
        <p:spPr>
          <a:xfrm>
            <a:off x="3843100" y="660975"/>
            <a:ext cx="5517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What is an IronKaggle?</a:t>
            </a:r>
            <a:endParaRPr/>
          </a:p>
        </p:txBody>
      </p:sp>
      <p:sp>
        <p:nvSpPr>
          <p:cNvPr id="207" name="Google Shape;207;p16"/>
          <p:cNvSpPr txBox="1"/>
          <p:nvPr>
            <p:ph idx="1" type="body"/>
          </p:nvPr>
        </p:nvSpPr>
        <p:spPr>
          <a:xfrm>
            <a:off x="3897825" y="1456750"/>
            <a:ext cx="41280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IronKaggle</a:t>
            </a:r>
            <a:r>
              <a:rPr lang="en" sz="1500">
                <a:solidFill>
                  <a:srgbClr val="222222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a one day challenge event where you will use your analytical and technical skills to tackle a given problem.</a:t>
            </a:r>
            <a:endParaRPr sz="15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08" name="Google Shape;2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822050"/>
            <a:ext cx="3873304" cy="216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34"/>
          <p:cNvSpPr/>
          <p:nvPr/>
        </p:nvSpPr>
        <p:spPr>
          <a:xfrm>
            <a:off x="4983925" y="1170675"/>
            <a:ext cx="4053300" cy="3935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4"/>
          <p:cNvSpPr txBox="1"/>
          <p:nvPr>
            <p:ph type="title"/>
          </p:nvPr>
        </p:nvSpPr>
        <p:spPr>
          <a:xfrm>
            <a:off x="2769600" y="164700"/>
            <a:ext cx="36048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The 3 Caballeros</a:t>
            </a:r>
            <a:endParaRPr>
              <a:solidFill>
                <a:srgbClr val="4A86E8"/>
              </a:solidFill>
            </a:endParaRPr>
          </a:p>
        </p:txBody>
      </p:sp>
      <p:sp>
        <p:nvSpPr>
          <p:cNvPr id="331" name="Google Shape;331;p34"/>
          <p:cNvSpPr txBox="1"/>
          <p:nvPr/>
        </p:nvSpPr>
        <p:spPr>
          <a:xfrm>
            <a:off x="4490850" y="1741500"/>
            <a:ext cx="5253000" cy="16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Ekaterina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Carlos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highlight>
                  <a:srgbClr val="FFFFFF"/>
                </a:highlight>
                <a:latin typeface="Roboto Condensed"/>
                <a:ea typeface="Roboto Condensed"/>
                <a:cs typeface="Roboto Condensed"/>
                <a:sym typeface="Roboto Condensed"/>
              </a:rPr>
              <a:t>Tom</a:t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  <a:highlight>
                <a:srgbClr val="FFFFFF"/>
              </a:highlight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pic>
        <p:nvPicPr>
          <p:cNvPr id="332" name="Google Shape;33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0375" y="1072800"/>
            <a:ext cx="4688501" cy="3516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" name="Google Shape;3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900" y="1241600"/>
            <a:ext cx="7085300" cy="318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7"/>
          <p:cNvSpPr txBox="1"/>
          <p:nvPr>
            <p:ph type="ctrTitle"/>
          </p:nvPr>
        </p:nvSpPr>
        <p:spPr>
          <a:xfrm rot="207">
            <a:off x="520350" y="2625425"/>
            <a:ext cx="4989300" cy="920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WHY ARE WE DOING THIS??</a:t>
            </a:r>
            <a:endParaRPr sz="5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8"/>
          <p:cNvSpPr txBox="1"/>
          <p:nvPr>
            <p:ph type="title"/>
          </p:nvPr>
        </p:nvSpPr>
        <p:spPr>
          <a:xfrm>
            <a:off x="405900" y="1127350"/>
            <a:ext cx="42108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B5394"/>
                </a:solidFill>
              </a:rPr>
              <a:t>GOALS</a:t>
            </a:r>
            <a:endParaRPr>
              <a:solidFill>
                <a:srgbClr val="607896"/>
              </a:solidFill>
            </a:endParaRPr>
          </a:p>
        </p:txBody>
      </p:sp>
      <p:sp>
        <p:nvSpPr>
          <p:cNvPr id="219" name="Google Shape;219;p18"/>
          <p:cNvSpPr txBox="1"/>
          <p:nvPr>
            <p:ph idx="1" type="body"/>
          </p:nvPr>
        </p:nvSpPr>
        <p:spPr>
          <a:xfrm>
            <a:off x="405900" y="1808050"/>
            <a:ext cx="7671300" cy="310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Datathon = Mini ML project.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Challenge yourself.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Great learning </a:t>
            </a:r>
            <a:r>
              <a:rPr lang="en" sz="1800"/>
              <a:t>opportunity.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Learn from team mates.</a:t>
            </a:r>
            <a:endParaRPr sz="1800"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»"/>
            </a:pPr>
            <a:r>
              <a:rPr lang="en" sz="1800"/>
              <a:t>Have a great time! </a:t>
            </a:r>
            <a:endParaRPr sz="1800"/>
          </a:p>
        </p:txBody>
      </p:sp>
      <p:pic>
        <p:nvPicPr>
          <p:cNvPr id="220" name="Google Shape;2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400" y="464478"/>
            <a:ext cx="2271550" cy="30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9"/>
          <p:cNvSpPr txBox="1"/>
          <p:nvPr>
            <p:ph type="ctrTitle"/>
          </p:nvPr>
        </p:nvSpPr>
        <p:spPr>
          <a:xfrm>
            <a:off x="685800" y="2753825"/>
            <a:ext cx="56715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0"/>
          <p:cNvSpPr txBox="1"/>
          <p:nvPr>
            <p:ph type="title"/>
          </p:nvPr>
        </p:nvSpPr>
        <p:spPr>
          <a:xfrm>
            <a:off x="508425" y="1578175"/>
            <a:ext cx="83835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800"/>
              <a:t>Ironhack Market</a:t>
            </a:r>
            <a:r>
              <a:rPr lang="en" sz="3800"/>
              <a:t> wants to expand the </a:t>
            </a:r>
            <a:r>
              <a:rPr lang="en" sz="3800"/>
              <a:t>business</a:t>
            </a:r>
            <a:endParaRPr sz="3800"/>
          </a:p>
        </p:txBody>
      </p:sp>
      <p:sp>
        <p:nvSpPr>
          <p:cNvPr id="231" name="Google Shape;231;p20"/>
          <p:cNvSpPr txBox="1"/>
          <p:nvPr>
            <p:ph idx="2" type="body"/>
          </p:nvPr>
        </p:nvSpPr>
        <p:spPr>
          <a:xfrm>
            <a:off x="764425" y="2237525"/>
            <a:ext cx="41391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/>
              <a:t>They want to know the revenue of each store each day in order to decide their future steps as a company.</a:t>
            </a:r>
            <a:endParaRPr sz="18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0000"/>
              </a:solidFill>
            </a:endParaRPr>
          </a:p>
        </p:txBody>
      </p:sp>
      <p:sp>
        <p:nvSpPr>
          <p:cNvPr id="232" name="Google Shape;232;p20"/>
          <p:cNvSpPr txBox="1"/>
          <p:nvPr>
            <p:ph idx="1" type="body"/>
          </p:nvPr>
        </p:nvSpPr>
        <p:spPr>
          <a:xfrm>
            <a:off x="309925" y="3510675"/>
            <a:ext cx="5048100" cy="13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600"/>
              </a:spcBef>
              <a:spcAft>
                <a:spcPts val="0"/>
              </a:spcAft>
              <a:buClr>
                <a:srgbClr val="FF9900"/>
              </a:buClr>
              <a:buSzPts val="2400"/>
              <a:buChar char="»"/>
            </a:pPr>
            <a:r>
              <a:rPr b="1" lang="en" sz="2400">
                <a:solidFill>
                  <a:srgbClr val="FF9900"/>
                </a:solidFill>
              </a:rPr>
              <a:t>They hire you as a Data Analyst</a:t>
            </a:r>
            <a:endParaRPr b="1" sz="2400">
              <a:solidFill>
                <a:srgbClr val="FF9900"/>
              </a:solidFill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FF9900"/>
              </a:solidFill>
            </a:endParaRPr>
          </a:p>
        </p:txBody>
      </p:sp>
      <p:pic>
        <p:nvPicPr>
          <p:cNvPr id="233" name="Google Shape;2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0425" y="2411275"/>
            <a:ext cx="2857500" cy="1609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1"/>
          <p:cNvSpPr txBox="1"/>
          <p:nvPr>
            <p:ph idx="2" type="body"/>
          </p:nvPr>
        </p:nvSpPr>
        <p:spPr>
          <a:xfrm>
            <a:off x="1857750" y="1135100"/>
            <a:ext cx="5428500" cy="8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500"/>
              <a:t>The objective is to analyse or predict the revenue of the shops in each day.</a:t>
            </a:r>
            <a:endParaRPr sz="25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0000"/>
              </a:solidFill>
            </a:endParaRPr>
          </a:p>
        </p:txBody>
      </p:sp>
      <p:pic>
        <p:nvPicPr>
          <p:cNvPr id="239" name="Google Shape;2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4000" y="2382000"/>
            <a:ext cx="3636000" cy="184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2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TRACK 1:</a:t>
            </a:r>
            <a:endParaRPr>
              <a:solidFill>
                <a:srgbClr val="60789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45" name="Google Shape;245;p22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16.00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71200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6" name="Google Shape;24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22"/>
          <p:cNvSpPr/>
          <p:nvPr/>
        </p:nvSpPr>
        <p:spPr>
          <a:xfrm>
            <a:off x="304000" y="2821025"/>
            <a:ext cx="4353000" cy="2188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3"/>
          <p:cNvSpPr txBox="1"/>
          <p:nvPr>
            <p:ph type="title"/>
          </p:nvPr>
        </p:nvSpPr>
        <p:spPr>
          <a:xfrm>
            <a:off x="609988" y="1167075"/>
            <a:ext cx="5760300" cy="6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607896"/>
                </a:solidFill>
              </a:rPr>
              <a:t>THE PLAN</a:t>
            </a:r>
            <a:endParaRPr/>
          </a:p>
        </p:txBody>
      </p:sp>
      <p:sp>
        <p:nvSpPr>
          <p:cNvPr id="253" name="Google Shape;253;p23"/>
          <p:cNvSpPr txBox="1"/>
          <p:nvPr>
            <p:ph idx="1" type="body"/>
          </p:nvPr>
        </p:nvSpPr>
        <p:spPr>
          <a:xfrm>
            <a:off x="609988" y="1763100"/>
            <a:ext cx="5760300" cy="252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10.30 h sales.csv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640.000 rows - label included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950">
              <a:solidFill>
                <a:srgbClr val="333333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15.30 h validation_for_students.csv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50">
                <a:highlight>
                  <a:srgbClr val="F7F7F7"/>
                </a:highlight>
              </a:rPr>
              <a:t>~   71.200 rows - label excluded</a:t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950"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16.30 h Predictions delivery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50">
                <a:solidFill>
                  <a:srgbClr val="FF9900"/>
                </a:solidFill>
                <a:highlight>
                  <a:srgbClr val="F7F7F7"/>
                </a:highlight>
              </a:rPr>
              <a:t>17.00 h Winner announcement</a:t>
            </a:r>
            <a:endParaRPr b="1" sz="1950">
              <a:solidFill>
                <a:srgbClr val="FF9900"/>
              </a:solidFill>
              <a:highlight>
                <a:srgbClr val="F7F7F7"/>
              </a:highlight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4" name="Google Shape;25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1113" y="262713"/>
            <a:ext cx="4762500" cy="166687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3"/>
          <p:cNvSpPr/>
          <p:nvPr/>
        </p:nvSpPr>
        <p:spPr>
          <a:xfrm>
            <a:off x="304000" y="3635725"/>
            <a:ext cx="4353000" cy="13740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lse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